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68" r:id="rId4"/>
    <p:sldId id="269" r:id="rId5"/>
    <p:sldId id="270" r:id="rId6"/>
    <p:sldId id="266" r:id="rId7"/>
    <p:sldId id="257" r:id="rId8"/>
    <p:sldId id="272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D452471-5BD9-4407-B68D-A71A9FE12977}">
          <p14:sldIdLst>
            <p14:sldId id="256"/>
            <p14:sldId id="267"/>
            <p14:sldId id="268"/>
            <p14:sldId id="269"/>
            <p14:sldId id="270"/>
            <p14:sldId id="266"/>
            <p14:sldId id="257"/>
            <p14:sldId id="272"/>
            <p14:sldId id="271"/>
          </p14:sldIdLst>
        </p14:section>
        <p14:section name="Раздел без заголовка" id="{96294CD4-9FFC-4684-A2E4-7A7091F8F5A3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888184115874402E-2"/>
          <c:y val="2.0498179061561043E-2"/>
          <c:w val="0.91842045785943427"/>
          <c:h val="0.884919518785283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Лист1!$A$2:$A$3</c:f>
              <c:numCache>
                <c:formatCode>General</c:formatCode>
                <c:ptCount val="2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3824</c:v>
                </c:pt>
                <c:pt idx="1">
                  <c:v>3362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007088"/>
        <c:axId val="152007472"/>
      </c:barChart>
      <c:catAx>
        <c:axId val="1520070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007472"/>
        <c:crosses val="autoZero"/>
        <c:auto val="1"/>
        <c:lblAlgn val="ctr"/>
        <c:lblOffset val="100"/>
        <c:noMultiLvlLbl val="0"/>
      </c:catAx>
      <c:valAx>
        <c:axId val="152007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0070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8568353516275974E-2"/>
          <c:y val="2.8301192655007145E-2"/>
          <c:w val="0.91363709587823572"/>
          <c:h val="0.79084609507325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2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2016</c:v>
                </c:pt>
                <c:pt idx="1">
                  <c:v>2017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3649</c:v>
                </c:pt>
                <c:pt idx="1">
                  <c:v>3383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163560"/>
        <c:axId val="152180328"/>
      </c:barChart>
      <c:catAx>
        <c:axId val="1521635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80328"/>
        <c:crosses val="autoZero"/>
        <c:auto val="1"/>
        <c:lblAlgn val="ctr"/>
        <c:lblOffset val="100"/>
        <c:noMultiLvlLbl val="0"/>
      </c:catAx>
      <c:valAx>
        <c:axId val="1521803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521635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2934131736526949E-2"/>
          <c:y val="0.32865168539325845"/>
          <c:w val="0.42290419161676646"/>
          <c:h val="0.4957865168539326"/>
        </c:manualLayout>
      </c:layout>
      <c:pie3DChart>
        <c:varyColors val="1"/>
        <c:ser>
          <c:idx val="0"/>
          <c:order val="0"/>
          <c:explosion val="9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Pt>
            <c:idx val="15"/>
            <c:bubble3D val="0"/>
          </c:dPt>
          <c:dPt>
            <c:idx val="16"/>
            <c:bubble3D val="0"/>
          </c:dPt>
          <c:dPt>
            <c:idx val="17"/>
            <c:bubble3D val="0"/>
          </c:dPt>
          <c:dPt>
            <c:idx val="18"/>
            <c:bubble3D val="0"/>
          </c:dPt>
          <c:dLbls>
            <c:dLbl>
              <c:idx val="0"/>
              <c:layout>
                <c:manualLayout>
                  <c:x val="-1.8123054157605397E-2"/>
                  <c:y val="-3.996866883786116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1840389549178451E-2"/>
                  <c:y val="2.347844608429197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9690803160212925E-2"/>
                  <c:y val="9.200340795096949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2.3210676700728298E-2"/>
                  <c:y val="-4.402990202140862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3875047337231812E-2"/>
                  <c:y val="6.8543788047440086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6.967635440719043E-2"/>
                  <c:y val="-5.561638437496074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5.0700578751698255E-2"/>
                  <c:y val="-6.02777205205370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4.9300154074476223E-2"/>
                  <c:y val="-7.753459482486145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4.9821040535391832E-2"/>
                  <c:y val="-0.1115801624273405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-4.7124013706515248E-2"/>
                  <c:y val="-0.13528905745420566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2"/>
              <c:layout>
                <c:manualLayout>
                  <c:x val="-4.6128612888640209E-2"/>
                  <c:y val="-0.1498495279713072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3"/>
              <c:layout>
                <c:manualLayout>
                  <c:x val="-3.5364428858037159E-2"/>
                  <c:y val="-0.1734097373953910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4"/>
              <c:layout>
                <c:manualLayout>
                  <c:x val="4.8685352082861705E-2"/>
                  <c:y val="-0.1118914127880611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5"/>
              <c:layout>
                <c:manualLayout>
                  <c:x val="2.8943761774196271E-2"/>
                  <c:y val="-0.1550851300655480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6"/>
              <c:layout>
                <c:manualLayout>
                  <c:x val="-1.0103439618143001E-2"/>
                  <c:y val="-0.19304324524879415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2.7595409048822885E-2"/>
                  <c:y val="-6.215319289277315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8"/>
              <c:layout>
                <c:manualLayout>
                  <c:x val="1.4290077820890403E-2"/>
                  <c:y val="-1.89594756152863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16799">
                <a:noFill/>
              </a:ln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Лист1!$B$3:$B$20</c:f>
              <c:strCache>
                <c:ptCount val="18"/>
                <c:pt idx="0">
                  <c:v>ЖКХ</c:v>
                </c:pt>
                <c:pt idx="1">
                  <c:v>основы государственного управления</c:v>
                </c:pt>
                <c:pt idx="2">
                  <c:v>хозяйственная деятельность</c:v>
                </c:pt>
                <c:pt idx="3">
                  <c:v>социальное обеспечение и страхование</c:v>
                </c:pt>
                <c:pt idx="4">
                  <c:v>труд и занятость населения</c:v>
                </c:pt>
                <c:pt idx="5">
                  <c:v>образование и культура</c:v>
                </c:pt>
                <c:pt idx="6">
                  <c:v>здравоохранение, физическая культура и спорт</c:v>
                </c:pt>
                <c:pt idx="7">
                  <c:v>жилье</c:v>
                </c:pt>
                <c:pt idx="8">
                  <c:v>безопасность и охрана правопорядка</c:v>
                </c:pt>
                <c:pt idx="9">
                  <c:v>информация и информатизация</c:v>
                </c:pt>
                <c:pt idx="10">
                  <c:v>финансы</c:v>
                </c:pt>
                <c:pt idx="11">
                  <c:v>конституционный строй</c:v>
                </c:pt>
                <c:pt idx="12">
                  <c:v>семья</c:v>
                </c:pt>
                <c:pt idx="13">
                  <c:v>природные ресурсы и экология</c:v>
                </c:pt>
                <c:pt idx="14">
                  <c:v>оборона</c:v>
                </c:pt>
                <c:pt idx="15">
                  <c:v>уголовное право и испонение наказаний</c:v>
                </c:pt>
                <c:pt idx="16">
                  <c:v>правосудие</c:v>
                </c:pt>
                <c:pt idx="17">
                  <c:v>гражданское право</c:v>
                </c:pt>
              </c:strCache>
            </c:strRef>
          </c:cat>
          <c:val>
            <c:numRef>
              <c:f>Лист1!$C$3:$C$20</c:f>
              <c:numCache>
                <c:formatCode>General</c:formatCode>
                <c:ptCount val="18"/>
                <c:pt idx="0">
                  <c:v>134</c:v>
                </c:pt>
                <c:pt idx="1">
                  <c:v>245</c:v>
                </c:pt>
                <c:pt idx="2">
                  <c:v>357</c:v>
                </c:pt>
                <c:pt idx="3">
                  <c:v>399</c:v>
                </c:pt>
                <c:pt idx="4">
                  <c:v>418</c:v>
                </c:pt>
                <c:pt idx="5">
                  <c:v>258</c:v>
                </c:pt>
                <c:pt idx="6">
                  <c:v>103</c:v>
                </c:pt>
                <c:pt idx="7">
                  <c:v>1099</c:v>
                </c:pt>
                <c:pt idx="8">
                  <c:v>80</c:v>
                </c:pt>
                <c:pt idx="9">
                  <c:v>23</c:v>
                </c:pt>
                <c:pt idx="10">
                  <c:v>76</c:v>
                </c:pt>
                <c:pt idx="11">
                  <c:v>69</c:v>
                </c:pt>
                <c:pt idx="12">
                  <c:v>18</c:v>
                </c:pt>
                <c:pt idx="13">
                  <c:v>29</c:v>
                </c:pt>
                <c:pt idx="14">
                  <c:v>18</c:v>
                </c:pt>
                <c:pt idx="15">
                  <c:v>2</c:v>
                </c:pt>
                <c:pt idx="16">
                  <c:v>19</c:v>
                </c:pt>
                <c:pt idx="17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16799">
          <a:noFill/>
        </a:ln>
      </c:spPr>
    </c:plotArea>
    <c:legend>
      <c:legendPos val="r"/>
      <c:layout>
        <c:manualLayout>
          <c:xMode val="edge"/>
          <c:yMode val="edge"/>
          <c:x val="0.6049936964524828"/>
          <c:y val="4.2134831460674156E-3"/>
          <c:w val="0.33476161680398953"/>
          <c:h val="0.91339606056843359"/>
        </c:manualLayout>
      </c:layout>
      <c:overlay val="0"/>
      <c:txPr>
        <a:bodyPr/>
        <a:lstStyle/>
        <a:p>
          <a:pPr>
            <a:defRPr sz="1100" b="1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361111111111115E-2"/>
          <c:y val="9.6018735362997654E-2"/>
          <c:w val="0.63657407407407429"/>
          <c:h val="0.80327868852459039"/>
        </c:manualLayout>
      </c:layout>
      <c:pie3DChart>
        <c:varyColors val="1"/>
        <c:ser>
          <c:idx val="0"/>
          <c:order val="0"/>
          <c:explosion val="21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Pt>
            <c:idx val="11"/>
            <c:bubble3D val="0"/>
          </c:dPt>
          <c:dPt>
            <c:idx val="12"/>
            <c:bubble3D val="0"/>
          </c:dPt>
          <c:dPt>
            <c:idx val="13"/>
            <c:bubble3D val="0"/>
          </c:dPt>
          <c:dPt>
            <c:idx val="14"/>
            <c:bubble3D val="0"/>
          </c:dPt>
          <c:dLbls>
            <c:dLbl>
              <c:idx val="0"/>
              <c:layout>
                <c:manualLayout>
                  <c:x val="-2.9740902679279695E-2"/>
                  <c:y val="-2.88072346315874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6.8916014136843715E-2"/>
                  <c:y val="-8.77202757718943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5.209578805675056E-2"/>
                  <c:y val="-9.68610469707570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layout>
                <c:manualLayout>
                  <c:x val="1.2401546632438157E-2"/>
                  <c:y val="-8.839483300654303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 w="2559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Лист2!$A$3:$A$17</c:f>
              <c:strCache>
                <c:ptCount val="15"/>
                <c:pt idx="0">
                  <c:v>пенсионеры</c:v>
                </c:pt>
                <c:pt idx="1">
                  <c:v>инвалиды и семьи, имеющие детей-инвалидов</c:v>
                </c:pt>
                <c:pt idx="2">
                  <c:v>служащие</c:v>
                </c:pt>
                <c:pt idx="3">
                  <c:v>многодетные семьи</c:v>
                </c:pt>
                <c:pt idx="4">
                  <c:v>рабочие</c:v>
                </c:pt>
                <c:pt idx="5">
                  <c:v>имеющие почетные звания</c:v>
                </c:pt>
                <c:pt idx="6">
                  <c:v>сироты</c:v>
                </c:pt>
                <c:pt idx="7">
                  <c:v>безработные</c:v>
                </c:pt>
                <c:pt idx="8">
                  <c:v>одинокие родители</c:v>
                </c:pt>
                <c:pt idx="9">
                  <c:v>предприниматели</c:v>
                </c:pt>
                <c:pt idx="10">
                  <c:v>коллективы</c:v>
                </c:pt>
                <c:pt idx="11">
                  <c:v>участники боевых действий</c:v>
                </c:pt>
                <c:pt idx="12">
                  <c:v>студенты, учащиеся</c:v>
                </c:pt>
                <c:pt idx="13">
                  <c:v>вдовы УВОВ, члены семей погибших на войне </c:v>
                </c:pt>
                <c:pt idx="14">
                  <c:v>УВОВ</c:v>
                </c:pt>
              </c:strCache>
            </c:strRef>
          </c:cat>
          <c:val>
            <c:numRef>
              <c:f>Лист2!$B$3:$B$17</c:f>
              <c:numCache>
                <c:formatCode>General</c:formatCode>
                <c:ptCount val="15"/>
                <c:pt idx="0">
                  <c:v>615</c:v>
                </c:pt>
                <c:pt idx="1">
                  <c:v>344</c:v>
                </c:pt>
                <c:pt idx="2">
                  <c:v>124</c:v>
                </c:pt>
                <c:pt idx="3">
                  <c:v>307</c:v>
                </c:pt>
                <c:pt idx="4">
                  <c:v>729</c:v>
                </c:pt>
                <c:pt idx="5">
                  <c:v>72</c:v>
                </c:pt>
                <c:pt idx="6">
                  <c:v>199</c:v>
                </c:pt>
                <c:pt idx="7">
                  <c:v>487</c:v>
                </c:pt>
                <c:pt idx="8">
                  <c:v>116</c:v>
                </c:pt>
                <c:pt idx="9">
                  <c:v>164</c:v>
                </c:pt>
                <c:pt idx="10">
                  <c:v>78</c:v>
                </c:pt>
                <c:pt idx="11">
                  <c:v>25</c:v>
                </c:pt>
                <c:pt idx="12">
                  <c:v>89</c:v>
                </c:pt>
                <c:pt idx="13">
                  <c:v>9</c:v>
                </c:pt>
                <c:pt idx="14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591">
          <a:noFill/>
        </a:ln>
      </c:spPr>
    </c:plotArea>
    <c:legend>
      <c:legendPos val="r"/>
      <c:layout>
        <c:manualLayout>
          <c:xMode val="edge"/>
          <c:yMode val="edge"/>
          <c:x val="0.67970090103818681"/>
          <c:y val="4.488778054862843E-2"/>
          <c:w val="0.32029909896181336"/>
          <c:h val="0.930243246339024"/>
        </c:manualLayout>
      </c:layout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invertIfNegative val="0"/>
          <c:dLbls>
            <c:dLbl>
              <c:idx val="0"/>
              <c:layout>
                <c:manualLayout>
                  <c:x val="1.7413508338112737E-2"/>
                  <c:y val="-6.2978004953647415E-2"/>
                </c:manualLayout>
              </c:layout>
              <c:tx>
                <c:rich>
                  <a:bodyPr/>
                  <a:lstStyle/>
                  <a:p>
                    <a:fld id="{81A6F2A0-F179-47BB-B055-8685E3806297}" type="VALUE">
                      <a:rPr lang="en-US" sz="24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894189594779107E-2"/>
                      <c:h val="0.1196398323192386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1.4925864289810863E-2"/>
                  <c:y val="-8.5205536113758321E-2"/>
                </c:manualLayout>
              </c:layout>
              <c:tx>
                <c:rich>
                  <a:bodyPr/>
                  <a:lstStyle/>
                  <a:p>
                    <a:fld id="{53CD676A-4174-4F69-A8BE-F422BD31925C}" type="VALUE">
                      <a:rPr lang="en-US" sz="24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1.658429365534547E-3"/>
                  <c:y val="-9.2614713167128646E-2"/>
                </c:manualLayout>
              </c:layout>
              <c:spPr>
                <a:noFill/>
                <a:ln w="34597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 w="34597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Лист3!$A$3:$A$5</c:f>
              <c:strCache>
                <c:ptCount val="3"/>
                <c:pt idx="0">
                  <c:v>г. Кызыл</c:v>
                </c:pt>
                <c:pt idx="1">
                  <c:v>Кожууны Республики</c:v>
                </c:pt>
                <c:pt idx="2">
                  <c:v>Из-за пределов Республики</c:v>
                </c:pt>
              </c:strCache>
            </c:strRef>
          </c:cat>
          <c:val>
            <c:numRef>
              <c:f>Лист3!$B$3:$B$5</c:f>
              <c:numCache>
                <c:formatCode>General</c:formatCode>
                <c:ptCount val="3"/>
                <c:pt idx="0">
                  <c:v>2114</c:v>
                </c:pt>
                <c:pt idx="1">
                  <c:v>1090</c:v>
                </c:pt>
                <c:pt idx="2">
                  <c:v>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52857568"/>
        <c:axId val="151898664"/>
        <c:axId val="89093640"/>
      </c:bar3DChart>
      <c:catAx>
        <c:axId val="152857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51898664"/>
        <c:crosses val="autoZero"/>
        <c:auto val="1"/>
        <c:lblAlgn val="ctr"/>
        <c:lblOffset val="100"/>
        <c:noMultiLvlLbl val="0"/>
      </c:catAx>
      <c:valAx>
        <c:axId val="151898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2857568"/>
        <c:crosses val="autoZero"/>
        <c:crossBetween val="between"/>
      </c:valAx>
      <c:serAx>
        <c:axId val="89093640"/>
        <c:scaling>
          <c:orientation val="minMax"/>
        </c:scaling>
        <c:delete val="1"/>
        <c:axPos val="b"/>
        <c:majorTickMark val="out"/>
        <c:minorTickMark val="none"/>
        <c:tickLblPos val="nextTo"/>
        <c:crossAx val="151898664"/>
        <c:crosses val="autoZero"/>
      </c:serAx>
      <c:spPr>
        <a:noFill/>
        <a:ln w="34597"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7539205988891813"/>
          <c:y val="0"/>
          <c:w val="0.4307099435491753"/>
          <c:h val="0.80798772645360528"/>
        </c:manualLayout>
      </c:layout>
      <c:bar3DChart>
        <c:barDir val="bar"/>
        <c:grouping val="stacked"/>
        <c:varyColors val="0"/>
        <c:ser>
          <c:idx val="0"/>
          <c:order val="0"/>
          <c:tx>
            <c:strRef>
              <c:f>Лист5!$A$4</c:f>
              <c:strCache>
                <c:ptCount val="1"/>
                <c:pt idx="0">
                  <c:v>Органы исполнительной власти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539902156569989E-2"/>
                  <c:y val="1.575005907681428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/>
                    </a:pPr>
                    <a:fld id="{50CD2E9A-B0DC-478A-91D9-D9883B9D0794}" type="VALUE">
                      <a:rPr lang="en-US" sz="2400" b="1"/>
                      <a:pPr>
                        <a:defRPr/>
                      </a:pPr>
                      <a:t>[ЗНАЧЕНИЕ]</a:t>
                    </a:fld>
                    <a:endParaRPr lang="ru-RU"/>
                  </a:p>
                </c:rich>
              </c:tx>
              <c:spPr>
                <a:noFill/>
                <a:ln w="44465">
                  <a:noFill/>
                </a:ln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31824536748531"/>
                      <c:h val="8.6496573544771208E-2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 w="4446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Лист5!$B$3:$C$3</c:f>
              <c:strCache>
                <c:ptCount val="2"/>
                <c:pt idx="0">
                  <c:v>2664</c:v>
                </c:pt>
                <c:pt idx="1">
                  <c:v>Поручения на обращения граждан:</c:v>
                </c:pt>
              </c:strCache>
            </c:strRef>
          </c:cat>
          <c:val>
            <c:numRef>
              <c:f>Лист5!$B$4:$C$4</c:f>
              <c:numCache>
                <c:formatCode>General</c:formatCode>
                <c:ptCount val="2"/>
                <c:pt idx="0">
                  <c:v>1681</c:v>
                </c:pt>
              </c:numCache>
            </c:numRef>
          </c:val>
        </c:ser>
        <c:ser>
          <c:idx val="1"/>
          <c:order val="1"/>
          <c:tx>
            <c:strRef>
              <c:f>Лист5!$A$5</c:f>
              <c:strCache>
                <c:ptCount val="1"/>
                <c:pt idx="0">
                  <c:v>Органы местного самоуправления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87312300320487E-3"/>
                  <c:y val="-5.7272942097506508E-3"/>
                </c:manualLayout>
              </c:layout>
              <c:tx>
                <c:rich>
                  <a:bodyPr/>
                  <a:lstStyle/>
                  <a:p>
                    <a:fld id="{8BF07472-4DBA-40F9-B75B-82B493064F0D}" type="VALUE">
                      <a:rPr lang="en-US" sz="2400" b="1"/>
                      <a:pPr/>
                      <a:t>[ЗНАЧЕНИЕ]</a:t>
                    </a:fld>
                    <a:endParaRPr lang="ru-RU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noFill/>
              <a:ln w="44465">
                <a:noFill/>
              </a:ln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Лист5!$B$3:$C$3</c:f>
              <c:strCache>
                <c:ptCount val="2"/>
                <c:pt idx="0">
                  <c:v>2664</c:v>
                </c:pt>
                <c:pt idx="1">
                  <c:v>Поручения на обращения граждан:</c:v>
                </c:pt>
              </c:strCache>
            </c:strRef>
          </c:cat>
          <c:val>
            <c:numRef>
              <c:f>Лист5!$B$5:$C$5</c:f>
              <c:numCache>
                <c:formatCode>General</c:formatCode>
                <c:ptCount val="2"/>
                <c:pt idx="0">
                  <c:v>983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142678560"/>
        <c:axId val="142678944"/>
        <c:axId val="0"/>
      </c:bar3DChart>
      <c:catAx>
        <c:axId val="142678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2400" b="1"/>
            </a:pPr>
            <a:endParaRPr lang="ru-RU"/>
          </a:p>
        </c:txPr>
        <c:crossAx val="142678944"/>
        <c:crosses val="autoZero"/>
        <c:auto val="1"/>
        <c:lblAlgn val="ctr"/>
        <c:lblOffset val="100"/>
        <c:noMultiLvlLbl val="0"/>
      </c:catAx>
      <c:valAx>
        <c:axId val="142678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42678560"/>
        <c:crosses val="autoZero"/>
        <c:crossBetween val="between"/>
      </c:valAx>
      <c:spPr>
        <a:noFill/>
        <a:ln w="44465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8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800" b="1"/>
            </a:pPr>
            <a:endParaRPr lang="ru-RU"/>
          </a:p>
        </c:txPr>
      </c:legendEntry>
      <c:layout>
        <c:manualLayout>
          <c:xMode val="edge"/>
          <c:yMode val="edge"/>
          <c:x val="1.0915209276503055E-2"/>
          <c:y val="0.89599346457104823"/>
          <c:w val="0.95154185022026427"/>
          <c:h val="9.1603053435114504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0.50875</cdr:x>
      <cdr:y>0.21315</cdr:y>
    </cdr:from>
    <cdr:to>
      <cdr:x>0.61986</cdr:x>
      <cdr:y>0.41518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186808" y="964704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0.22432</cdr:x>
      <cdr:y>0.38372</cdr:y>
    </cdr:from>
    <cdr:to>
      <cdr:x>0.35517</cdr:x>
      <cdr:y>0.5566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278629"/>
          <a:ext cx="1008112" cy="5760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 3824</a:t>
          </a:r>
          <a:endParaRPr lang="ru-RU" sz="2800" b="1" dirty="0"/>
        </a:p>
      </cdr:txBody>
    </cdr:sp>
  </cdr:relSizeAnchor>
  <cdr:relSizeAnchor xmlns:cdr="http://schemas.openxmlformats.org/drawingml/2006/chartDrawing">
    <cdr:from>
      <cdr:x>0.6925</cdr:x>
      <cdr:y>0.62143</cdr:y>
    </cdr:from>
    <cdr:to>
      <cdr:x>0.80381</cdr:x>
      <cdr:y>0.81592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335094" y="2070719"/>
          <a:ext cx="857594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b="1" dirty="0" smtClean="0"/>
            <a:t>3362</a:t>
          </a:r>
          <a:endParaRPr lang="ru-RU" sz="28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0.09677</cdr:x>
      <cdr:y>0</cdr:y>
    </cdr:from>
    <cdr:to>
      <cdr:x>0.21</cdr:x>
      <cdr:y>0.25608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96853" y="0"/>
          <a:ext cx="815315" cy="105108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2800" dirty="0" smtClean="0"/>
            <a:t>   </a:t>
          </a:r>
          <a:r>
            <a:rPr lang="ru-RU" sz="2800" b="1" dirty="0" smtClean="0"/>
            <a:t>3649</a:t>
          </a:r>
          <a:endParaRPr lang="ru-RU" sz="28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52EEA9-43F5-4DF8-BC7C-72F577D45A05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CA737D-CA95-4A44-BA30-959C9B289E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8532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CA737D-CA95-4A44-BA30-959C9B289EC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2411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63922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21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3167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805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986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06778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72987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89050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39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6026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9395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907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9727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36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7208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612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344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pPr/>
              <a:t>23.01.2018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9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/>
              <a:t/>
            </a:r>
            <a:br>
              <a:rPr lang="ru-RU" sz="3600" dirty="0"/>
            </a:br>
            <a:r>
              <a:rPr lang="ru-RU" sz="4000" b="1" dirty="0" smtClean="0"/>
              <a:t>НОРМАТИВНО-ПРАВОВЫЕ АКТЫ</a:t>
            </a:r>
            <a:r>
              <a:rPr lang="ru-RU" sz="4000" b="1" dirty="0"/>
              <a:t/>
            </a:r>
            <a:br>
              <a:rPr lang="ru-RU" sz="4000" b="1" dirty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99592" y="1425849"/>
            <a:ext cx="7992699" cy="504968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b="1" dirty="0"/>
              <a:t>Федеральный закон от 2 мая 2006 года №59-ФЗ «О порядке рассмотрения обращений граждан Российской Федерации».</a:t>
            </a:r>
          </a:p>
          <a:p>
            <a:pPr marL="514350" indent="-514350">
              <a:buAutoNum type="arabicPeriod"/>
            </a:pPr>
            <a:r>
              <a:rPr lang="ru-RU" b="1" dirty="0"/>
              <a:t>Поручение Президента Российской Федерации от 26.04.2013 г. №Пр-936 «О ежегодном проведении 12 декабря общероссийского дня приема граждан в День Конституции Российской Федерации».</a:t>
            </a:r>
          </a:p>
          <a:p>
            <a:pPr marL="514350" indent="-514350">
              <a:buAutoNum type="arabicPeriod"/>
            </a:pPr>
            <a:r>
              <a:rPr lang="ru-RU" b="1" dirty="0"/>
              <a:t>Указ Президента Российской Федерации №171 от 17 апреля 2017 года «О мониторинге и анализе результатов рассмотрения обращений граждан и организаций».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899592" y="2065156"/>
            <a:ext cx="5760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1346121" y="3212976"/>
            <a:ext cx="489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</a:t>
            </a:r>
            <a:r>
              <a:rPr lang="ru-RU" sz="1200" b="1" dirty="0" smtClean="0"/>
              <a:t>                        </a:t>
            </a:r>
            <a:endParaRPr lang="ru-RU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339752" y="3212976"/>
            <a:ext cx="6480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000" b="1" dirty="0" smtClean="0"/>
          </a:p>
          <a:p>
            <a:endParaRPr lang="ru-RU" sz="1000" b="1" dirty="0" smtClean="0"/>
          </a:p>
          <a:p>
            <a:endParaRPr lang="ru-RU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2745164" y="3704472"/>
            <a:ext cx="5040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</a:t>
            </a:r>
            <a:endParaRPr lang="ru-RU" sz="1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3216925" y="3635567"/>
            <a:ext cx="7070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</a:t>
            </a:r>
          </a:p>
          <a:p>
            <a:r>
              <a:rPr lang="ru-RU" sz="1200" b="1" dirty="0"/>
              <a:t> </a:t>
            </a:r>
            <a:r>
              <a:rPr lang="ru-RU" sz="1200" b="1" dirty="0" smtClean="0"/>
              <a:t> </a:t>
            </a:r>
            <a:endParaRPr lang="ru-RU" sz="12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4716016" y="370447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</a:t>
            </a:r>
          </a:p>
          <a:p>
            <a:endParaRPr lang="ru-RU" sz="1000" b="1" dirty="0"/>
          </a:p>
          <a:p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2555751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поступивших обращений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2016 и 2017 гг.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2" name="Объект 2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76806"/>
              </p:ext>
            </p:extLst>
          </p:nvPr>
        </p:nvGraphicFramePr>
        <p:xfrm>
          <a:off x="827584" y="2438401"/>
          <a:ext cx="7704137" cy="3332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848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249" y="332656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/>
              <a:t>ПРИНЯТО ГРАЖДАН РУКОВОДСТВОМ </a:t>
            </a:r>
            <a:r>
              <a:rPr lang="ru-RU" sz="3200" b="1" dirty="0" smtClean="0"/>
              <a:t>РЕСПУБЛИКИ ЗА </a:t>
            </a:r>
            <a:r>
              <a:rPr lang="ru-RU" sz="3200" b="1" dirty="0"/>
              <a:t>2017 ГОД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3356487"/>
              </p:ext>
            </p:extLst>
          </p:nvPr>
        </p:nvGraphicFramePr>
        <p:xfrm>
          <a:off x="899592" y="1628800"/>
          <a:ext cx="7992888" cy="50306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95284"/>
                <a:gridCol w="1697604"/>
              </a:tblGrid>
              <a:tr h="4459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КАРА-ООЛ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Ш.В.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165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</a:tr>
              <a:tr h="445982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</a:rPr>
                        <a:t>НАТСАК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</a:rPr>
                        <a:t> О.Д.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85602" marR="85602"/>
                </a:tc>
              </a:tr>
              <a:tr h="445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ДАМБА-ХУУРАК А.П. </a:t>
                      </a:r>
                      <a:endParaRPr lang="ru-RU" sz="2000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</a:t>
                      </a:r>
                      <a:endParaRPr lang="ru-RU" sz="2400" b="1" dirty="0"/>
                    </a:p>
                  </a:txBody>
                  <a:tcPr marL="85602" marR="85602"/>
                </a:tc>
              </a:tr>
              <a:tr h="44598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ХОПУЯ</a:t>
                      </a:r>
                      <a:r>
                        <a:rPr lang="ru-RU" sz="2000" b="1" baseline="0" dirty="0" smtClean="0"/>
                        <a:t> </a:t>
                      </a:r>
                      <a:r>
                        <a:rPr lang="ru-RU" sz="2000" b="1" dirty="0" smtClean="0"/>
                        <a:t> Ш.Х.</a:t>
                      </a: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29</a:t>
                      </a:r>
                    </a:p>
                  </a:txBody>
                  <a:tcPr marL="85602" marR="85602"/>
                </a:tc>
              </a:tr>
              <a:tr h="463788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МОНГУШ Б.Н.</a:t>
                      </a:r>
                      <a:endParaRPr lang="ru-RU" sz="2000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26</a:t>
                      </a:r>
                      <a:endParaRPr lang="ru-RU" sz="2400" b="1" dirty="0"/>
                    </a:p>
                  </a:txBody>
                  <a:tcPr marL="85602" marR="85602"/>
                </a:tc>
              </a:tr>
              <a:tr h="4916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БРОКЕРТ</a:t>
                      </a:r>
                      <a:r>
                        <a:rPr lang="ru-RU" sz="2000" b="1" baseline="0" dirty="0" smtClean="0"/>
                        <a:t> А.В.</a:t>
                      </a:r>
                      <a:endParaRPr lang="ru-RU" sz="2000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19</a:t>
                      </a:r>
                      <a:endParaRPr lang="ru-RU" sz="2400" b="1" dirty="0"/>
                    </a:p>
                  </a:txBody>
                  <a:tcPr marL="85602" marR="85602"/>
                </a:tc>
              </a:tr>
              <a:tr h="4916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ЧУДААН-ООЛ</a:t>
                      </a:r>
                      <a:r>
                        <a:rPr lang="ru-RU" sz="2000" b="1" baseline="0" dirty="0" smtClean="0"/>
                        <a:t> А.М.</a:t>
                      </a:r>
                      <a:endParaRPr lang="ru-RU" sz="2000" b="1" dirty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14</a:t>
                      </a:r>
                      <a:endParaRPr lang="ru-RU" sz="2400" b="1" dirty="0"/>
                    </a:p>
                  </a:txBody>
                  <a:tcPr marL="85602" marR="85602"/>
                </a:tc>
              </a:tr>
              <a:tr h="49168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ТУНЕВ М.В.</a:t>
                      </a: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</a:t>
                      </a:r>
                    </a:p>
                  </a:txBody>
                  <a:tcPr marL="85602" marR="85602"/>
                </a:tc>
              </a:tr>
              <a:tr h="56193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РУКОВОДИТЕЛИ МИНИСТЕРСТВ И ВЕДОМСТВ</a:t>
                      </a:r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2003</a:t>
                      </a:r>
                    </a:p>
                  </a:txBody>
                  <a:tcPr marL="85602" marR="85602"/>
                </a:tc>
              </a:tr>
              <a:tr h="683839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УПРАВЛЕНИЕ</a:t>
                      </a:r>
                      <a:r>
                        <a:rPr lang="ru-RU" sz="2000" b="1" baseline="0" dirty="0" smtClean="0"/>
                        <a:t> ПО РАБОТЕ С ОБРАЩЕНИЯМИ ГРАЖДАН</a:t>
                      </a:r>
                      <a:endParaRPr lang="ru-RU" sz="2000" b="1" dirty="0" smtClean="0"/>
                    </a:p>
                  </a:txBody>
                  <a:tcPr marL="85602" marR="8560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1119</a:t>
                      </a:r>
                    </a:p>
                  </a:txBody>
                  <a:tcPr marL="85602" marR="8560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2870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133" y="188641"/>
            <a:ext cx="7704667" cy="1440160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Сравнительный анализ личных приемов граждан (2016-2017 гг.)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9207282"/>
              </p:ext>
            </p:extLst>
          </p:nvPr>
        </p:nvGraphicFramePr>
        <p:xfrm>
          <a:off x="1547664" y="2060848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23928" y="3789040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3383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803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В 2017 году поступило 1909     письменных обращений </a:t>
            </a:r>
            <a:r>
              <a:rPr lang="ru-RU" sz="3600" b="1" dirty="0"/>
              <a:t>граждан </a:t>
            </a:r>
            <a:r>
              <a:rPr lang="ru-RU" sz="3600" b="1" dirty="0" smtClean="0"/>
              <a:t>из: </a:t>
            </a: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16373028"/>
              </p:ext>
            </p:extLst>
          </p:nvPr>
        </p:nvGraphicFramePr>
        <p:xfrm>
          <a:off x="827584" y="1556792"/>
          <a:ext cx="8136904" cy="48674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84776"/>
                <a:gridCol w="1152128"/>
              </a:tblGrid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Непосредственно</a:t>
                      </a:r>
                      <a:r>
                        <a:rPr lang="ru-RU" sz="20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 </a:t>
                      </a:r>
                      <a:r>
                        <a:rPr lang="ru-RU" sz="20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Правительство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Республики Тыва 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1039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7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Интернет-приемной официального </a:t>
                      </a: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портала Республики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Тыва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485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Администрации Президента Российской Федерации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309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Социальных сетей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514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Специального ящика для приема письменных обращений </a:t>
                      </a:r>
                      <a:r>
                        <a:rPr lang="ru-RU" sz="2000" kern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Аппарата Пра­вительства Российской Федерации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Федеральных министерств и ведомств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70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Государственной Думы Федерального Собрания Российской Федерации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Аппарата Общественной </a:t>
                      </a: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палаты РФ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7402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Аппарат полномочного представителя Президента РФ в СФО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403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008112"/>
          </a:xfrm>
        </p:spPr>
        <p:txBody>
          <a:bodyPr>
            <a:normAutofit/>
          </a:bodyPr>
          <a:lstStyle/>
          <a:p>
            <a:r>
              <a:rPr lang="ru-RU" sz="2800" b="1" dirty="0"/>
              <a:t>ОБРАЩЕНИЯ ГРАЖДАН </a:t>
            </a:r>
            <a:r>
              <a:rPr lang="ru-RU" sz="2800" b="1" dirty="0" smtClean="0"/>
              <a:t>за </a:t>
            </a:r>
            <a:r>
              <a:rPr lang="ru-RU" sz="2800" b="1" dirty="0"/>
              <a:t>2017 </a:t>
            </a:r>
            <a:r>
              <a:rPr lang="ru-RU" sz="2800" b="1" dirty="0" smtClean="0"/>
              <a:t>г. </a:t>
            </a:r>
            <a:br>
              <a:rPr lang="ru-RU" sz="2800" b="1" dirty="0" smtClean="0"/>
            </a:br>
            <a:r>
              <a:rPr lang="ru-RU" sz="2800" b="1" dirty="0" smtClean="0"/>
              <a:t>Тематика обращений (количество)</a:t>
            </a:r>
            <a:endParaRPr lang="ru-RU" sz="2800" b="1" dirty="0"/>
          </a:p>
        </p:txBody>
      </p:sp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5076416"/>
              </p:ext>
            </p:extLst>
          </p:nvPr>
        </p:nvGraphicFramePr>
        <p:xfrm>
          <a:off x="457200" y="1124744"/>
          <a:ext cx="8579296" cy="61206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835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496944" cy="108012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      КАТЕГОРИИ ОБРАТИВШИХСЯ ГРАЖДАН </a:t>
            </a:r>
            <a:br>
              <a:rPr lang="ru-RU" sz="3200" b="1" dirty="0" smtClean="0"/>
            </a:br>
            <a:r>
              <a:rPr lang="ru-RU" sz="3200" b="1" dirty="0" smtClean="0"/>
              <a:t>  за 2017 г.</a:t>
            </a:r>
            <a:endParaRPr lang="ru-RU" sz="3200" b="1" dirty="0"/>
          </a:p>
        </p:txBody>
      </p:sp>
      <p:graphicFrame>
        <p:nvGraphicFramePr>
          <p:cNvPr id="10" name="Object 6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5972759"/>
              </p:ext>
            </p:extLst>
          </p:nvPr>
        </p:nvGraphicFramePr>
        <p:xfrm>
          <a:off x="508000" y="1340768"/>
          <a:ext cx="8189664" cy="53285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7740352" y="4005064"/>
            <a:ext cx="100811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 smtClean="0"/>
              <a:t>            </a:t>
            </a:r>
            <a:endParaRPr lang="ru-RU" sz="1200" b="1" dirty="0"/>
          </a:p>
        </p:txBody>
      </p:sp>
    </p:spTree>
    <p:extLst>
      <p:ext uri="{BB962C8B-B14F-4D97-AF65-F5344CB8AC3E}">
        <p14:creationId xmlns:p14="http://schemas.microsoft.com/office/powerpoint/2010/main" val="382764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1C1C1C"/>
                </a:solidFill>
              </a:rPr>
              <a:t>Обратившиеся граждане из:</a:t>
            </a:r>
            <a:endParaRPr lang="ru-RU" b="1" dirty="0"/>
          </a:p>
        </p:txBody>
      </p:sp>
      <p:graphicFrame>
        <p:nvGraphicFramePr>
          <p:cNvPr id="5" name="Object 9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4600523"/>
              </p:ext>
            </p:extLst>
          </p:nvPr>
        </p:nvGraphicFramePr>
        <p:xfrm>
          <a:off x="806377" y="1679600"/>
          <a:ext cx="7657848" cy="34281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3015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НАПРАВЛЕНО ПОРУЧЕНИЙ</a:t>
            </a:r>
            <a:endParaRPr lang="ru-RU" b="1" dirty="0"/>
          </a:p>
        </p:txBody>
      </p:sp>
      <p:graphicFrame>
        <p:nvGraphicFramePr>
          <p:cNvPr id="5" name="Object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472960"/>
              </p:ext>
            </p:extLst>
          </p:nvPr>
        </p:nvGraphicFramePr>
        <p:xfrm>
          <a:off x="590352" y="1607592"/>
          <a:ext cx="8000946" cy="4434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34698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924</TotalTime>
  <Words>241</Words>
  <Application>Microsoft Office PowerPoint</Application>
  <PresentationFormat>Экран (4:3)</PresentationFormat>
  <Paragraphs>86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Corbel</vt:lpstr>
      <vt:lpstr>Times New Roman</vt:lpstr>
      <vt:lpstr>Параллакс</vt:lpstr>
      <vt:lpstr>  НОРМАТИВНО-ПРАВОВЫЕ АКТЫ  </vt:lpstr>
      <vt:lpstr>Сравнительный анализ поступивших обращений  за 2016 и 2017 гг.</vt:lpstr>
      <vt:lpstr>ПРИНЯТО ГРАЖДАН РУКОВОДСТВОМ РЕСПУБЛИКИ ЗА 2017 ГОД</vt:lpstr>
      <vt:lpstr>Сравнительный анализ личных приемов граждан (2016-2017 гг.)</vt:lpstr>
      <vt:lpstr> В 2017 году поступило 1909     письменных обращений граждан из:  </vt:lpstr>
      <vt:lpstr>ОБРАЩЕНИЯ ГРАЖДАН за 2017 г.  Тематика обращений (количество)</vt:lpstr>
      <vt:lpstr>      КАТЕГОРИИ ОБРАТИВШИХСЯ ГРАЖДАН    за 2017 г.</vt:lpstr>
      <vt:lpstr>Обратившиеся граждане из:</vt:lpstr>
      <vt:lpstr>НАПРАВЛЕНО ПОРУЧЕНИЙ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Обращения граждан за 9 месяцев 2016 года</dc:title>
  <dc:creator>Куулар У.С-Д.</dc:creator>
  <cp:lastModifiedBy>Седен Алдынай Кок-Кысовна</cp:lastModifiedBy>
  <cp:revision>101</cp:revision>
  <cp:lastPrinted>2018-01-17T06:21:57Z</cp:lastPrinted>
  <dcterms:created xsi:type="dcterms:W3CDTF">2016-10-14T02:17:34Z</dcterms:created>
  <dcterms:modified xsi:type="dcterms:W3CDTF">2018-01-23T12:01:29Z</dcterms:modified>
</cp:coreProperties>
</file>